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E8927-ACBD-9549-9F26-521FD9DCB3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a:extLst>
              <a:ext uri="{FF2B5EF4-FFF2-40B4-BE49-F238E27FC236}">
                <a16:creationId xmlns:a16="http://schemas.microsoft.com/office/drawing/2014/main" id="{8CA9B5F2-FB53-384F-9E47-B66EDB89AD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a:extLst>
              <a:ext uri="{FF2B5EF4-FFF2-40B4-BE49-F238E27FC236}">
                <a16:creationId xmlns:a16="http://schemas.microsoft.com/office/drawing/2014/main" id="{D726D118-6908-BD44-A1CB-5BAE1F97D766}"/>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F9CF3552-D6B7-7D4B-AA7F-9C42ED75D619}"/>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A7D656BF-EC3E-7B43-AF43-22A74DD12968}"/>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2891930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7595D-97EA-4949-97AE-C34D8FF77814}"/>
              </a:ext>
            </a:extLst>
          </p:cNvPr>
          <p:cNvSpPr>
            <a:spLocks noGrp="1"/>
          </p:cNvSpPr>
          <p:nvPr>
            <p:ph type="title"/>
          </p:nvPr>
        </p:nvSpPr>
        <p:spPr/>
        <p:txBody>
          <a:bodyPr/>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C40E75FE-59EA-3044-B349-296F32AD1E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EAEA5671-27DE-164E-A932-96D548F109C0}"/>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2763B91A-AF63-1543-9619-CD1E5465201A}"/>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9106B13C-C3A9-274B-B15E-2B1C1C547A3D}"/>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51784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7A28DC-C16C-294B-A888-FC7ED796A6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105D6BA6-99A0-9F49-859E-D62B119699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F06AE6AB-BE8E-AC42-B2A0-389958B951C6}"/>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46040B40-2529-9647-9537-59182D5FA9B0}"/>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B2EB0E41-56EA-EE42-9CE5-D8A6D0FCD42F}"/>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3444839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BDDE6-DBCA-CB41-B4F1-EB3B6E601F64}"/>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8BA3C1EF-97E8-EB4F-A61C-33E517CB81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F270B908-BA02-1F4F-8166-D54EC4E014DA}"/>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A66B100E-4778-3345-902B-4F17E0A5320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ED2D0D08-7A49-3E46-9044-6716894102E3}"/>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2216053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A56B7-0AD1-EC49-A290-4ABDD3A275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a:extLst>
              <a:ext uri="{FF2B5EF4-FFF2-40B4-BE49-F238E27FC236}">
                <a16:creationId xmlns:a16="http://schemas.microsoft.com/office/drawing/2014/main" id="{E3666A6F-2B6E-E349-A294-07F5758DA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98B6FE-D84E-DD45-A9F1-A32BD38FCFAF}"/>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F8D71BFF-FEAC-8A40-BC23-228620CBE69A}"/>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A5EF5DEE-BF77-1B47-8346-92443F13E05D}"/>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1189516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1FDC4-F177-D045-B2ED-0C23001FFDEB}"/>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9BC1B97D-4D26-3043-9173-E391930845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a:extLst>
              <a:ext uri="{FF2B5EF4-FFF2-40B4-BE49-F238E27FC236}">
                <a16:creationId xmlns:a16="http://schemas.microsoft.com/office/drawing/2014/main" id="{290C14D6-29FC-4447-ADE0-651D9BE352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a:extLst>
              <a:ext uri="{FF2B5EF4-FFF2-40B4-BE49-F238E27FC236}">
                <a16:creationId xmlns:a16="http://schemas.microsoft.com/office/drawing/2014/main" id="{B72548F8-D413-214D-8A16-4F5B2100B943}"/>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6" name="Footer Placeholder 5">
            <a:extLst>
              <a:ext uri="{FF2B5EF4-FFF2-40B4-BE49-F238E27FC236}">
                <a16:creationId xmlns:a16="http://schemas.microsoft.com/office/drawing/2014/main" id="{FAB5316E-CD96-2142-85A5-332BC44EAEF1}"/>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B1959B3D-2D32-CF42-B044-DA612CD9BF44}"/>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3545556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08FD0-3FE3-F246-BDFC-7A516683EB84}"/>
              </a:ext>
            </a:extLst>
          </p:cNvPr>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a:extLst>
              <a:ext uri="{FF2B5EF4-FFF2-40B4-BE49-F238E27FC236}">
                <a16:creationId xmlns:a16="http://schemas.microsoft.com/office/drawing/2014/main" id="{83FE7BCE-D32B-0E4D-8DFB-2642ACE179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F3C69F-A984-1341-A074-99392E6072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a:extLst>
              <a:ext uri="{FF2B5EF4-FFF2-40B4-BE49-F238E27FC236}">
                <a16:creationId xmlns:a16="http://schemas.microsoft.com/office/drawing/2014/main" id="{A91D77FA-8F9D-1A45-89A0-3517650EB5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401F0B-17FF-CA40-95C1-74959A51B4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a:extLst>
              <a:ext uri="{FF2B5EF4-FFF2-40B4-BE49-F238E27FC236}">
                <a16:creationId xmlns:a16="http://schemas.microsoft.com/office/drawing/2014/main" id="{53A5E1EE-693C-1449-97B9-4A596B28F0F0}"/>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8" name="Footer Placeholder 7">
            <a:extLst>
              <a:ext uri="{FF2B5EF4-FFF2-40B4-BE49-F238E27FC236}">
                <a16:creationId xmlns:a16="http://schemas.microsoft.com/office/drawing/2014/main" id="{9D9CF948-E567-354F-9997-C58DEECB3FAE}"/>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9AD56CB1-FB5C-764C-892A-ED7642841169}"/>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756306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2A57E-9805-774D-ABC0-39CB703491B8}"/>
              </a:ext>
            </a:extLst>
          </p:cNvPr>
          <p:cNvSpPr>
            <a:spLocks noGrp="1"/>
          </p:cNvSpPr>
          <p:nvPr>
            <p:ph type="title"/>
          </p:nvPr>
        </p:nvSpPr>
        <p:spPr/>
        <p:txBody>
          <a:bodyPr/>
          <a:lstStyle/>
          <a:p>
            <a:r>
              <a:rPr lang="en-US"/>
              <a:t>Click to edit Master title style</a:t>
            </a:r>
            <a:endParaRPr lang="pl-PL"/>
          </a:p>
        </p:txBody>
      </p:sp>
      <p:sp>
        <p:nvSpPr>
          <p:cNvPr id="3" name="Date Placeholder 2">
            <a:extLst>
              <a:ext uri="{FF2B5EF4-FFF2-40B4-BE49-F238E27FC236}">
                <a16:creationId xmlns:a16="http://schemas.microsoft.com/office/drawing/2014/main" id="{ABF96436-50B6-3A4A-B9CA-DBDB5FDC2CCF}"/>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4" name="Footer Placeholder 3">
            <a:extLst>
              <a:ext uri="{FF2B5EF4-FFF2-40B4-BE49-F238E27FC236}">
                <a16:creationId xmlns:a16="http://schemas.microsoft.com/office/drawing/2014/main" id="{4228CBE3-3189-E94F-8ABD-F77B9C91C04F}"/>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B262E5C3-83A3-304E-9B9C-6EC6B2901801}"/>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2656713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9E4AEE-94D4-4F42-9548-34DBA835591C}"/>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3" name="Footer Placeholder 2">
            <a:extLst>
              <a:ext uri="{FF2B5EF4-FFF2-40B4-BE49-F238E27FC236}">
                <a16:creationId xmlns:a16="http://schemas.microsoft.com/office/drawing/2014/main" id="{C109F7B0-869F-6849-A1CF-0E29438539C6}"/>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0B34568F-E2C6-F843-AA9A-77F9C7CDF60D}"/>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3550685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96153-5232-4044-AE99-3F9AA7F153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a:extLst>
              <a:ext uri="{FF2B5EF4-FFF2-40B4-BE49-F238E27FC236}">
                <a16:creationId xmlns:a16="http://schemas.microsoft.com/office/drawing/2014/main" id="{566C899D-354B-7D42-80C1-193C4FFBE7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a:extLst>
              <a:ext uri="{FF2B5EF4-FFF2-40B4-BE49-F238E27FC236}">
                <a16:creationId xmlns:a16="http://schemas.microsoft.com/office/drawing/2014/main" id="{906AB58B-4DB9-A34E-B04C-6FAA1F5D25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1A81EC-C850-3F41-A0F9-B65381ACFD6F}"/>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6" name="Footer Placeholder 5">
            <a:extLst>
              <a:ext uri="{FF2B5EF4-FFF2-40B4-BE49-F238E27FC236}">
                <a16:creationId xmlns:a16="http://schemas.microsoft.com/office/drawing/2014/main" id="{52A3B093-56B5-844B-94CE-197B0A51EDD4}"/>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84C286AA-FE59-F040-AE4B-60ABD7D0AF3A}"/>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2757584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77838-9138-034F-84E3-39979669DF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a:extLst>
              <a:ext uri="{FF2B5EF4-FFF2-40B4-BE49-F238E27FC236}">
                <a16:creationId xmlns:a16="http://schemas.microsoft.com/office/drawing/2014/main" id="{1B42F84A-7620-D34E-A606-2222DCD095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54BEED9E-9CF4-6C43-AB0A-DC39AF0EF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A61FFF-0A56-7245-99B7-14BA2E000DD3}"/>
              </a:ext>
            </a:extLst>
          </p:cNvPr>
          <p:cNvSpPr>
            <a:spLocks noGrp="1"/>
          </p:cNvSpPr>
          <p:nvPr>
            <p:ph type="dt" sz="half" idx="10"/>
          </p:nvPr>
        </p:nvSpPr>
        <p:spPr/>
        <p:txBody>
          <a:bodyPr/>
          <a:lstStyle/>
          <a:p>
            <a:fld id="{2C73EC9D-B4EA-2040-B7B6-6DC275C1C385}" type="datetimeFigureOut">
              <a:rPr lang="pl-PL" smtClean="0"/>
              <a:t>16.06.2019</a:t>
            </a:fld>
            <a:endParaRPr lang="pl-PL"/>
          </a:p>
        </p:txBody>
      </p:sp>
      <p:sp>
        <p:nvSpPr>
          <p:cNvPr id="6" name="Footer Placeholder 5">
            <a:extLst>
              <a:ext uri="{FF2B5EF4-FFF2-40B4-BE49-F238E27FC236}">
                <a16:creationId xmlns:a16="http://schemas.microsoft.com/office/drawing/2014/main" id="{9352F610-0554-0847-9FED-D9F78F91A140}"/>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02B7E54D-C697-5340-A4CC-56270FA8B5B0}"/>
              </a:ext>
            </a:extLst>
          </p:cNvPr>
          <p:cNvSpPr>
            <a:spLocks noGrp="1"/>
          </p:cNvSpPr>
          <p:nvPr>
            <p:ph type="sldNum" sz="quarter" idx="12"/>
          </p:nvPr>
        </p:nvSpPr>
        <p:spPr/>
        <p:txBody>
          <a:bodyPr/>
          <a:lstStyle/>
          <a:p>
            <a:fld id="{43EEAC75-8765-DC49-BBA8-321E245557CC}" type="slidenum">
              <a:rPr lang="pl-PL" smtClean="0"/>
              <a:t>‹#›</a:t>
            </a:fld>
            <a:endParaRPr lang="pl-PL"/>
          </a:p>
        </p:txBody>
      </p:sp>
    </p:spTree>
    <p:extLst>
      <p:ext uri="{BB962C8B-B14F-4D97-AF65-F5344CB8AC3E}">
        <p14:creationId xmlns:p14="http://schemas.microsoft.com/office/powerpoint/2010/main" val="595602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6767-34DA-0641-9A1A-44FA23686B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a:extLst>
              <a:ext uri="{FF2B5EF4-FFF2-40B4-BE49-F238E27FC236}">
                <a16:creationId xmlns:a16="http://schemas.microsoft.com/office/drawing/2014/main" id="{3E41B9AC-0A93-224E-8DEC-6CDDF9687E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8EC37AF0-4E5F-734C-8026-03042BBAD0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73EC9D-B4EA-2040-B7B6-6DC275C1C385}" type="datetimeFigureOut">
              <a:rPr lang="pl-PL" smtClean="0"/>
              <a:t>16.06.2019</a:t>
            </a:fld>
            <a:endParaRPr lang="pl-PL"/>
          </a:p>
        </p:txBody>
      </p:sp>
      <p:sp>
        <p:nvSpPr>
          <p:cNvPr id="5" name="Footer Placeholder 4">
            <a:extLst>
              <a:ext uri="{FF2B5EF4-FFF2-40B4-BE49-F238E27FC236}">
                <a16:creationId xmlns:a16="http://schemas.microsoft.com/office/drawing/2014/main" id="{ACB46ADF-2EE1-754C-94D1-C0C838C67B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347D2184-8DF5-A94F-B64D-27E9619CE5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EEAC75-8765-DC49-BBA8-321E245557CC}" type="slidenum">
              <a:rPr lang="pl-PL" smtClean="0"/>
              <a:t>‹#›</a:t>
            </a:fld>
            <a:endParaRPr lang="pl-PL"/>
          </a:p>
        </p:txBody>
      </p:sp>
    </p:spTree>
    <p:extLst>
      <p:ext uri="{BB962C8B-B14F-4D97-AF65-F5344CB8AC3E}">
        <p14:creationId xmlns:p14="http://schemas.microsoft.com/office/powerpoint/2010/main" val="3118757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postal_codes_of_Canada:_M"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 Id="rId5" Type="http://schemas.openxmlformats.org/officeDocument/2006/relationships/hyperlink" Target="https://foursquare.com/" TargetMode="External"/><Relationship Id="rId4" Type="http://schemas.openxmlformats.org/officeDocument/2006/relationships/hyperlink" Target="https://cocl.us/Geospatial_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8B3E47-6A9C-2B4D-810C-14A1AB257E0B}"/>
              </a:ext>
            </a:extLst>
          </p:cNvPr>
          <p:cNvSpPr>
            <a:spLocks noGrp="1"/>
          </p:cNvSpPr>
          <p:nvPr>
            <p:ph type="ctrTitle"/>
          </p:nvPr>
        </p:nvSpPr>
        <p:spPr>
          <a:xfrm>
            <a:off x="1524000" y="1122362"/>
            <a:ext cx="9144000" cy="2840037"/>
          </a:xfrm>
        </p:spPr>
        <p:txBody>
          <a:bodyPr>
            <a:normAutofit/>
          </a:bodyPr>
          <a:lstStyle/>
          <a:p>
            <a:r>
              <a:rPr lang="en-US" sz="4900" b="1" dirty="0"/>
              <a:t>The Battle of Neighborhoods</a:t>
            </a:r>
            <a:br>
              <a:rPr lang="en-US" sz="4900" b="1" dirty="0"/>
            </a:br>
            <a:r>
              <a:rPr lang="en-US" sz="4900" b="1" dirty="0"/>
              <a:t>Toronto and New York neighborhoods clustering</a:t>
            </a:r>
            <a:br>
              <a:rPr lang="en-US" sz="4900" b="1" dirty="0"/>
            </a:br>
            <a:endParaRPr lang="en-US" sz="4900" dirty="0"/>
          </a:p>
        </p:txBody>
      </p:sp>
      <p:sp>
        <p:nvSpPr>
          <p:cNvPr id="3" name="Subtitle 2">
            <a:extLst>
              <a:ext uri="{FF2B5EF4-FFF2-40B4-BE49-F238E27FC236}">
                <a16:creationId xmlns:a16="http://schemas.microsoft.com/office/drawing/2014/main" id="{B28ED721-B56F-374A-8CD1-BC3DE86D3FBB}"/>
              </a:ext>
            </a:extLst>
          </p:cNvPr>
          <p:cNvSpPr>
            <a:spLocks noGrp="1"/>
          </p:cNvSpPr>
          <p:nvPr>
            <p:ph type="subTitle" idx="1"/>
          </p:nvPr>
        </p:nvSpPr>
        <p:spPr>
          <a:xfrm>
            <a:off x="1524000" y="4256436"/>
            <a:ext cx="9144000" cy="1600818"/>
          </a:xfrm>
        </p:spPr>
        <p:txBody>
          <a:bodyPr>
            <a:normAutofit/>
          </a:bodyPr>
          <a:lstStyle/>
          <a:p>
            <a:r>
              <a:rPr lang="en-US" dirty="0">
                <a:solidFill>
                  <a:schemeClr val="accent1"/>
                </a:solidFill>
              </a:rPr>
              <a:t>Tomasz Kania</a:t>
            </a:r>
          </a:p>
          <a:p>
            <a:r>
              <a:rPr lang="en-US" dirty="0">
                <a:solidFill>
                  <a:schemeClr val="accent1"/>
                </a:solidFill>
              </a:rPr>
              <a:t>16 June 2019</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650299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7398FD-CD3D-B043-B861-1A7C4CB528D3}"/>
              </a:ext>
            </a:extLst>
          </p:cNvPr>
          <p:cNvSpPr>
            <a:spLocks noGrp="1"/>
          </p:cNvSpPr>
          <p:nvPr>
            <p:ph type="title"/>
          </p:nvPr>
        </p:nvSpPr>
        <p:spPr>
          <a:xfrm>
            <a:off x="655320" y="365125"/>
            <a:ext cx="9013052" cy="1623312"/>
          </a:xfrm>
        </p:spPr>
        <p:txBody>
          <a:bodyPr anchor="b">
            <a:normAutofit/>
          </a:bodyPr>
          <a:lstStyle/>
          <a:p>
            <a:r>
              <a:rPr lang="pl-PL" sz="4000" b="1"/>
              <a:t>Discussion</a:t>
            </a:r>
            <a:r>
              <a:rPr lang="pl-PL" sz="4000"/>
              <a:t>	</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E2F47FE-8ED7-B145-9A7C-983148EBC156}"/>
              </a:ext>
            </a:extLst>
          </p:cNvPr>
          <p:cNvSpPr>
            <a:spLocks noGrp="1"/>
          </p:cNvSpPr>
          <p:nvPr>
            <p:ph idx="1"/>
          </p:nvPr>
        </p:nvSpPr>
        <p:spPr>
          <a:xfrm>
            <a:off x="655320" y="2644518"/>
            <a:ext cx="9013052" cy="3327251"/>
          </a:xfrm>
        </p:spPr>
        <p:txBody>
          <a:bodyPr>
            <a:normAutofit/>
          </a:bodyPr>
          <a:lstStyle/>
          <a:p>
            <a:r>
              <a:rPr lang="en-US" sz="1600"/>
              <a:t>Some neigherhoods in New York and Toronto are almost identical in case of distribution of popular venues. Unfortunatelly few clusters where quite big without clear similarities, especially in cases where venues distribution were similar e.g. small differences in mean for most common categories.</a:t>
            </a:r>
          </a:p>
          <a:p>
            <a:r>
              <a:rPr lang="en-US" sz="1600"/>
              <a:t>It's possible for Company ABC located in New York, on neigherhood </a:t>
            </a:r>
            <a:r>
              <a:rPr lang="en-US" sz="1600">
                <a:effectLst/>
              </a:rPr>
              <a:t>Somerville</a:t>
            </a:r>
            <a:r>
              <a:rPr lang="en-US" sz="1600"/>
              <a:t>, to find similar neigherhood in Toronto for new location. To get better results, Company ABC should specify exactly which venues categories are important, e.g. Park, Playground, Garden to do clustering better.</a:t>
            </a:r>
          </a:p>
          <a:p>
            <a:r>
              <a:rPr lang="en-US" sz="1600"/>
              <a:t>Company ABC could also specify additional requirements, e.g. neighborhood similar to existing one, but with more Parks and Coffe Shops. Then I could get data from Foursquare API for current Company ABC location, calculate how common different popular venus are, manipulate the results (e.g increase means for Park and Coffe Shops venue categories), and do clustering. This way I could find even better location in Toronto for Company ABC</a:t>
            </a:r>
          </a:p>
          <a:p>
            <a:r>
              <a:rPr lang="en-US" sz="1600"/>
              <a:t>During clustering on all and other then food/drink venues, I've found few neigherhoods in Toronto, which are very specfic, and there is not similar neighborhood in New York city</a:t>
            </a:r>
          </a:p>
          <a:p>
            <a:endParaRPr lang="en-US" sz="1600"/>
          </a:p>
        </p:txBody>
      </p:sp>
    </p:spTree>
    <p:extLst>
      <p:ext uri="{BB962C8B-B14F-4D97-AF65-F5344CB8AC3E}">
        <p14:creationId xmlns:p14="http://schemas.microsoft.com/office/powerpoint/2010/main" val="132764013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3D339FC-865F-1546-B6E2-6BE0B5D149B6}"/>
              </a:ext>
            </a:extLst>
          </p:cNvPr>
          <p:cNvSpPr>
            <a:spLocks noGrp="1"/>
          </p:cNvSpPr>
          <p:nvPr>
            <p:ph type="title"/>
          </p:nvPr>
        </p:nvSpPr>
        <p:spPr>
          <a:xfrm>
            <a:off x="655320" y="365125"/>
            <a:ext cx="9013052" cy="1623312"/>
          </a:xfrm>
        </p:spPr>
        <p:txBody>
          <a:bodyPr anchor="b">
            <a:normAutofit/>
          </a:bodyPr>
          <a:lstStyle/>
          <a:p>
            <a:r>
              <a:rPr lang="pl-PL" sz="4000" b="1" dirty="0"/>
              <a:t>Conclusion</a:t>
            </a:r>
            <a:br>
              <a:rPr lang="pl-PL" sz="4000" b="1" dirty="0"/>
            </a:br>
            <a:endParaRPr lang="pl-PL" sz="4000" dirty="0"/>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2567A82-0FD5-504E-A19E-40CFBF07E4AE}"/>
              </a:ext>
            </a:extLst>
          </p:cNvPr>
          <p:cNvSpPr>
            <a:spLocks noGrp="1"/>
          </p:cNvSpPr>
          <p:nvPr>
            <p:ph idx="1"/>
          </p:nvPr>
        </p:nvSpPr>
        <p:spPr>
          <a:xfrm>
            <a:off x="655320" y="2644518"/>
            <a:ext cx="9013052" cy="3327251"/>
          </a:xfrm>
        </p:spPr>
        <p:txBody>
          <a:bodyPr>
            <a:normAutofit/>
          </a:bodyPr>
          <a:lstStyle/>
          <a:p>
            <a:r>
              <a:rPr lang="pl-PL" sz="2000" dirty="0"/>
              <a:t>Using Foursqare API and </a:t>
            </a:r>
            <a:r>
              <a:rPr lang="pl-PL" sz="2000" dirty="0" err="1"/>
              <a:t>venues</a:t>
            </a:r>
            <a:r>
              <a:rPr lang="pl-PL" sz="2000" dirty="0"/>
              <a:t> data </a:t>
            </a:r>
            <a:r>
              <a:rPr lang="pl-PL" sz="2000" dirty="0" err="1"/>
              <a:t>is</a:t>
            </a:r>
            <a:r>
              <a:rPr lang="pl-PL" sz="2000" dirty="0"/>
              <a:t> </a:t>
            </a:r>
            <a:r>
              <a:rPr lang="pl-PL" sz="2000" dirty="0" err="1"/>
              <a:t>very</a:t>
            </a:r>
            <a:r>
              <a:rPr lang="pl-PL" sz="2000" dirty="0"/>
              <a:t> </a:t>
            </a:r>
            <a:r>
              <a:rPr lang="pl-PL" sz="2000" dirty="0" err="1"/>
              <a:t>powerful</a:t>
            </a:r>
            <a:r>
              <a:rPr lang="pl-PL" sz="2000" dirty="0"/>
              <a:t> </a:t>
            </a:r>
            <a:r>
              <a:rPr lang="pl-PL" sz="2000" dirty="0" err="1"/>
              <a:t>tool</a:t>
            </a:r>
            <a:r>
              <a:rPr lang="pl-PL" sz="2000" dirty="0"/>
              <a:t>, to </a:t>
            </a:r>
            <a:r>
              <a:rPr lang="pl-PL" sz="2000" dirty="0" err="1"/>
              <a:t>solve</a:t>
            </a:r>
            <a:r>
              <a:rPr lang="pl-PL" sz="2000" dirty="0"/>
              <a:t> and </a:t>
            </a:r>
            <a:r>
              <a:rPr lang="pl-PL" sz="2000" dirty="0" err="1"/>
              <a:t>address</a:t>
            </a:r>
            <a:r>
              <a:rPr lang="pl-PL" sz="2000" dirty="0"/>
              <a:t> </a:t>
            </a:r>
            <a:r>
              <a:rPr lang="pl-PL" sz="2000" dirty="0" err="1"/>
              <a:t>many</a:t>
            </a:r>
            <a:r>
              <a:rPr lang="pl-PL" sz="2000" dirty="0"/>
              <a:t> </a:t>
            </a:r>
            <a:r>
              <a:rPr lang="pl-PL" sz="2000" dirty="0" err="1"/>
              <a:t>objectives</a:t>
            </a:r>
            <a:r>
              <a:rPr lang="pl-PL" sz="2000" dirty="0"/>
              <a:t>. It </a:t>
            </a:r>
            <a:r>
              <a:rPr lang="pl-PL" sz="2000" dirty="0" err="1"/>
              <a:t>seems</a:t>
            </a:r>
            <a:r>
              <a:rPr lang="pl-PL" sz="2000" dirty="0"/>
              <a:t> </a:t>
            </a:r>
            <a:r>
              <a:rPr lang="pl-PL" sz="2000" dirty="0" err="1"/>
              <a:t>it</a:t>
            </a:r>
            <a:r>
              <a:rPr lang="pl-PL" sz="2000" dirty="0"/>
              <a:t> </a:t>
            </a:r>
            <a:r>
              <a:rPr lang="pl-PL" sz="2000" dirty="0" err="1"/>
              <a:t>especially</a:t>
            </a:r>
            <a:r>
              <a:rPr lang="pl-PL" sz="2000" dirty="0"/>
              <a:t> </a:t>
            </a:r>
            <a:r>
              <a:rPr lang="pl-PL" sz="2000" dirty="0" err="1"/>
              <a:t>helpful</a:t>
            </a:r>
            <a:r>
              <a:rPr lang="pl-PL" sz="2000" dirty="0"/>
              <a:t> for </a:t>
            </a:r>
            <a:r>
              <a:rPr lang="pl-PL" sz="2000" dirty="0" err="1"/>
              <a:t>looking</a:t>
            </a:r>
            <a:r>
              <a:rPr lang="pl-PL" sz="2000" dirty="0"/>
              <a:t> for </a:t>
            </a:r>
            <a:r>
              <a:rPr lang="pl-PL" sz="2000" dirty="0" err="1"/>
              <a:t>location</a:t>
            </a:r>
            <a:r>
              <a:rPr lang="pl-PL" sz="2000" dirty="0"/>
              <a:t> to open a business, place </a:t>
            </a:r>
            <a:r>
              <a:rPr lang="pl-PL" sz="2000" dirty="0" err="1"/>
              <a:t>new</a:t>
            </a:r>
            <a:r>
              <a:rPr lang="pl-PL" sz="2000" dirty="0"/>
              <a:t> </a:t>
            </a:r>
            <a:r>
              <a:rPr lang="pl-PL" sz="2000" dirty="0" err="1"/>
              <a:t>branch</a:t>
            </a:r>
            <a:r>
              <a:rPr lang="pl-PL" sz="2000" dirty="0"/>
              <a:t> for </a:t>
            </a:r>
            <a:r>
              <a:rPr lang="pl-PL" sz="2000" dirty="0" err="1"/>
              <a:t>company</a:t>
            </a:r>
            <a:r>
              <a:rPr lang="pl-PL" sz="2000" dirty="0"/>
              <a:t>, </a:t>
            </a:r>
            <a:r>
              <a:rPr lang="pl-PL" sz="2000" dirty="0" err="1"/>
              <a:t>or</a:t>
            </a:r>
            <a:r>
              <a:rPr lang="pl-PL" sz="2000" dirty="0"/>
              <a:t> rent a </a:t>
            </a:r>
            <a:r>
              <a:rPr lang="pl-PL" sz="2000" dirty="0" err="1"/>
              <a:t>flat</a:t>
            </a:r>
            <a:endParaRPr lang="pl-PL" sz="2000" dirty="0"/>
          </a:p>
          <a:p>
            <a:r>
              <a:rPr lang="pl-PL" sz="2000" dirty="0" err="1"/>
              <a:t>Based</a:t>
            </a:r>
            <a:r>
              <a:rPr lang="pl-PL" sz="2000" dirty="0"/>
              <a:t> on </a:t>
            </a:r>
            <a:r>
              <a:rPr lang="pl-PL" sz="2000" dirty="0" err="1"/>
              <a:t>location</a:t>
            </a:r>
            <a:r>
              <a:rPr lang="pl-PL" sz="2000" dirty="0"/>
              <a:t> data from Foursqare API, we </a:t>
            </a:r>
            <a:r>
              <a:rPr lang="pl-PL" sz="2000" dirty="0" err="1"/>
              <a:t>can</a:t>
            </a:r>
            <a:r>
              <a:rPr lang="pl-PL" sz="2000" dirty="0"/>
              <a:t> </a:t>
            </a:r>
            <a:r>
              <a:rPr lang="pl-PL" sz="2000" dirty="0" err="1"/>
              <a:t>check</a:t>
            </a:r>
            <a:r>
              <a:rPr lang="pl-PL" sz="2000" dirty="0"/>
              <a:t> the </a:t>
            </a:r>
            <a:r>
              <a:rPr lang="pl-PL" sz="2000" dirty="0" err="1"/>
              <a:t>similarity</a:t>
            </a:r>
            <a:r>
              <a:rPr lang="pl-PL" sz="2000" dirty="0"/>
              <a:t> </a:t>
            </a:r>
            <a:r>
              <a:rPr lang="pl-PL" sz="2000" dirty="0" err="1"/>
              <a:t>or</a:t>
            </a:r>
            <a:r>
              <a:rPr lang="pl-PL" sz="2000" dirty="0"/>
              <a:t> </a:t>
            </a:r>
            <a:r>
              <a:rPr lang="pl-PL" sz="2000" dirty="0" err="1"/>
              <a:t>dissimilarirty</a:t>
            </a:r>
            <a:r>
              <a:rPr lang="pl-PL" sz="2000" dirty="0"/>
              <a:t> of </a:t>
            </a:r>
            <a:r>
              <a:rPr lang="pl-PL" sz="2000" dirty="0" err="1"/>
              <a:t>different</a:t>
            </a:r>
            <a:r>
              <a:rPr lang="pl-PL" sz="2000" dirty="0"/>
              <a:t> </a:t>
            </a:r>
            <a:r>
              <a:rPr lang="pl-PL" sz="2000" dirty="0" err="1"/>
              <a:t>location</a:t>
            </a:r>
            <a:r>
              <a:rPr lang="pl-PL" sz="2000" dirty="0"/>
              <a:t> and </a:t>
            </a:r>
            <a:r>
              <a:rPr lang="pl-PL" sz="2000" dirty="0" err="1"/>
              <a:t>neighborhoods</a:t>
            </a:r>
            <a:r>
              <a:rPr lang="pl-PL" sz="2000" dirty="0"/>
              <a:t>, in </a:t>
            </a:r>
            <a:r>
              <a:rPr lang="pl-PL" sz="2000" dirty="0" err="1"/>
              <a:t>different</a:t>
            </a:r>
            <a:r>
              <a:rPr lang="pl-PL" sz="2000" dirty="0"/>
              <a:t> </a:t>
            </a:r>
            <a:r>
              <a:rPr lang="pl-PL" sz="2000" dirty="0" err="1"/>
              <a:t>cities</a:t>
            </a:r>
            <a:r>
              <a:rPr lang="pl-PL" sz="2000" dirty="0"/>
              <a:t> </a:t>
            </a:r>
            <a:r>
              <a:rPr lang="pl-PL" sz="2000" dirty="0" err="1"/>
              <a:t>around</a:t>
            </a:r>
            <a:r>
              <a:rPr lang="pl-PL" sz="2000" dirty="0"/>
              <a:t> the World</a:t>
            </a:r>
          </a:p>
          <a:p>
            <a:r>
              <a:rPr lang="pl-PL" sz="2000" dirty="0"/>
              <a:t>We </a:t>
            </a:r>
            <a:r>
              <a:rPr lang="pl-PL" sz="2000" dirty="0" err="1"/>
              <a:t>can</a:t>
            </a:r>
            <a:r>
              <a:rPr lang="pl-PL" sz="2000" dirty="0"/>
              <a:t> </a:t>
            </a:r>
            <a:r>
              <a:rPr lang="pl-PL" sz="2000" dirty="0" err="1"/>
              <a:t>also</a:t>
            </a:r>
            <a:r>
              <a:rPr lang="pl-PL" sz="2000" dirty="0"/>
              <a:t> do </a:t>
            </a:r>
            <a:r>
              <a:rPr lang="pl-PL" sz="2000" dirty="0" err="1"/>
              <a:t>classification</a:t>
            </a:r>
            <a:r>
              <a:rPr lang="pl-PL" sz="2000" dirty="0"/>
              <a:t> of </a:t>
            </a:r>
            <a:r>
              <a:rPr lang="pl-PL" sz="2000" dirty="0" err="1"/>
              <a:t>area</a:t>
            </a:r>
            <a:r>
              <a:rPr lang="pl-PL" sz="2000" dirty="0"/>
              <a:t> </a:t>
            </a:r>
            <a:r>
              <a:rPr lang="pl-PL" sz="2000" dirty="0" err="1"/>
              <a:t>located</a:t>
            </a:r>
            <a:r>
              <a:rPr lang="pl-PL" sz="2000" dirty="0"/>
              <a:t> </a:t>
            </a:r>
            <a:r>
              <a:rPr lang="pl-PL" sz="2000" dirty="0" err="1"/>
              <a:t>inside</a:t>
            </a:r>
            <a:r>
              <a:rPr lang="pl-PL" sz="2000" dirty="0"/>
              <a:t> the </a:t>
            </a:r>
            <a:r>
              <a:rPr lang="pl-PL" sz="2000" dirty="0" err="1"/>
              <a:t>city</a:t>
            </a:r>
            <a:endParaRPr lang="pl-PL" sz="2000" dirty="0"/>
          </a:p>
          <a:p>
            <a:endParaRPr lang="pl-PL" sz="2000" dirty="0"/>
          </a:p>
        </p:txBody>
      </p:sp>
    </p:spTree>
    <p:extLst>
      <p:ext uri="{BB962C8B-B14F-4D97-AF65-F5344CB8AC3E}">
        <p14:creationId xmlns:p14="http://schemas.microsoft.com/office/powerpoint/2010/main" val="107301902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A52891C-3EA6-8142-A4FD-24D33B0FE38F}"/>
              </a:ext>
            </a:extLst>
          </p:cNvPr>
          <p:cNvSpPr>
            <a:spLocks noGrp="1"/>
          </p:cNvSpPr>
          <p:nvPr>
            <p:ph type="title"/>
          </p:nvPr>
        </p:nvSpPr>
        <p:spPr>
          <a:xfrm>
            <a:off x="655320" y="365125"/>
            <a:ext cx="9013052" cy="1623312"/>
          </a:xfrm>
        </p:spPr>
        <p:txBody>
          <a:bodyPr anchor="b">
            <a:normAutofit/>
          </a:bodyPr>
          <a:lstStyle/>
          <a:p>
            <a:r>
              <a:rPr lang="en-US" sz="4000" b="1" dirty="0"/>
              <a:t>Introduction</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F5D65F5-F428-AB47-97B0-3D05E89E858C}"/>
              </a:ext>
            </a:extLst>
          </p:cNvPr>
          <p:cNvSpPr>
            <a:spLocks noGrp="1"/>
          </p:cNvSpPr>
          <p:nvPr>
            <p:ph idx="1"/>
          </p:nvPr>
        </p:nvSpPr>
        <p:spPr>
          <a:xfrm>
            <a:off x="655320" y="2644518"/>
            <a:ext cx="9013052" cy="3327251"/>
          </a:xfrm>
        </p:spPr>
        <p:txBody>
          <a:bodyPr>
            <a:normAutofit/>
          </a:bodyPr>
          <a:lstStyle/>
          <a:p>
            <a:r>
              <a:rPr lang="en-US" sz="2000" dirty="0"/>
              <a:t>Compare the neighborhoods of the two cities, Toronto and New York and determine how similar or dissimilar they are</a:t>
            </a:r>
          </a:p>
          <a:p>
            <a:r>
              <a:rPr lang="en-US" sz="2000" dirty="0"/>
              <a:t>Company ABC has headquarter on New York, Somerville, is satisfied with the location and surroundings – Park, Yoga Studio venues</a:t>
            </a:r>
          </a:p>
          <a:p>
            <a:r>
              <a:rPr lang="en-US" sz="2000" dirty="0"/>
              <a:t>They are looking for location, to open a branch in Toronto. One of the requirement is to choose the neighborhood, which is very similar to one in New York</a:t>
            </a:r>
          </a:p>
          <a:p>
            <a:r>
              <a:rPr lang="en-US" sz="2000" dirty="0"/>
              <a:t>Is it possible to determine neighborhoods similar to one in New York based on popular venues located in each neighborhood ?</a:t>
            </a:r>
          </a:p>
        </p:txBody>
      </p:sp>
    </p:spTree>
    <p:extLst>
      <p:ext uri="{BB962C8B-B14F-4D97-AF65-F5344CB8AC3E}">
        <p14:creationId xmlns:p14="http://schemas.microsoft.com/office/powerpoint/2010/main" val="413287183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6E783AD-B398-C141-8D70-2A441EA03BF4}"/>
              </a:ext>
            </a:extLst>
          </p:cNvPr>
          <p:cNvSpPr>
            <a:spLocks noGrp="1"/>
          </p:cNvSpPr>
          <p:nvPr>
            <p:ph type="title"/>
          </p:nvPr>
        </p:nvSpPr>
        <p:spPr>
          <a:xfrm>
            <a:off x="655320" y="365125"/>
            <a:ext cx="9013052" cy="1623312"/>
          </a:xfrm>
        </p:spPr>
        <p:txBody>
          <a:bodyPr anchor="b">
            <a:normAutofit/>
          </a:bodyPr>
          <a:lstStyle/>
          <a:p>
            <a:r>
              <a:rPr lang="pl-PL" sz="4000" b="1" dirty="0"/>
              <a:t>Data</a:t>
            </a:r>
            <a:br>
              <a:rPr lang="pl-PL" sz="4000" b="1" dirty="0"/>
            </a:br>
            <a:endParaRPr lang="pl-PL" sz="4000" dirty="0"/>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0220DE-336E-D84E-8C6C-D19B2281E374}"/>
              </a:ext>
            </a:extLst>
          </p:cNvPr>
          <p:cNvSpPr>
            <a:spLocks noGrp="1"/>
          </p:cNvSpPr>
          <p:nvPr>
            <p:ph idx="1"/>
          </p:nvPr>
        </p:nvSpPr>
        <p:spPr>
          <a:xfrm>
            <a:off x="655320" y="2644518"/>
            <a:ext cx="9013052" cy="3327251"/>
          </a:xfrm>
        </p:spPr>
        <p:txBody>
          <a:bodyPr>
            <a:normAutofit/>
          </a:bodyPr>
          <a:lstStyle/>
          <a:p>
            <a:r>
              <a:rPr lang="pl-PL" sz="2000" dirty="0"/>
              <a:t>New York City </a:t>
            </a:r>
            <a:r>
              <a:rPr lang="pl-PL" sz="2000" dirty="0" err="1"/>
              <a:t>Neighborhood</a:t>
            </a:r>
            <a:r>
              <a:rPr lang="pl-PL" sz="2000" dirty="0"/>
              <a:t> </a:t>
            </a:r>
            <a:r>
              <a:rPr lang="pl-PL" sz="2000" dirty="0" err="1"/>
              <a:t>Names</a:t>
            </a:r>
            <a:r>
              <a:rPr lang="pl-PL" sz="2000" dirty="0"/>
              <a:t> </a:t>
            </a:r>
            <a:r>
              <a:rPr lang="pl-PL" sz="2000" dirty="0">
                <a:hlinkClick r:id="rId2"/>
              </a:rPr>
              <a:t>https://geo.nyu.edu/catalog/nyu_2451_34572</a:t>
            </a:r>
            <a:endParaRPr lang="pl-PL" sz="2000" dirty="0"/>
          </a:p>
          <a:p>
            <a:r>
              <a:rPr lang="pl-PL" sz="2000" dirty="0"/>
              <a:t>Toronto </a:t>
            </a:r>
            <a:r>
              <a:rPr lang="pl-PL" sz="2000" dirty="0" err="1"/>
              <a:t>postal</a:t>
            </a:r>
            <a:r>
              <a:rPr lang="pl-PL" sz="2000" dirty="0"/>
              <a:t> </a:t>
            </a:r>
            <a:r>
              <a:rPr lang="pl-PL" sz="2000" dirty="0" err="1"/>
              <a:t>codes</a:t>
            </a:r>
            <a:r>
              <a:rPr lang="pl-PL" sz="2000" dirty="0"/>
              <a:t> from </a:t>
            </a:r>
            <a:r>
              <a:rPr lang="pl-PL" sz="2000" dirty="0" err="1"/>
              <a:t>wiki</a:t>
            </a:r>
            <a:r>
              <a:rPr lang="pl-PL" sz="2000" dirty="0"/>
              <a:t> </a:t>
            </a:r>
            <a:r>
              <a:rPr lang="pl-PL" sz="2000" dirty="0" err="1"/>
              <a:t>page</a:t>
            </a:r>
            <a:r>
              <a:rPr lang="pl-PL" sz="2000" dirty="0"/>
              <a:t> </a:t>
            </a:r>
            <a:r>
              <a:rPr lang="pl-PL" sz="2000" dirty="0">
                <a:hlinkClick r:id="rId3"/>
              </a:rPr>
              <a:t>https://en.wikipedia.org/wiki/List_of_postal_codes_of_Canada:_M</a:t>
            </a:r>
            <a:endParaRPr lang="pl-PL" sz="2000" dirty="0"/>
          </a:p>
          <a:p>
            <a:r>
              <a:rPr lang="pl-PL" sz="2000" dirty="0"/>
              <a:t>Toronto </a:t>
            </a:r>
            <a:r>
              <a:rPr lang="pl-PL" sz="2000" dirty="0" err="1"/>
              <a:t>geospatial</a:t>
            </a:r>
            <a:r>
              <a:rPr lang="pl-PL" sz="2000" dirty="0"/>
              <a:t> data </a:t>
            </a:r>
            <a:r>
              <a:rPr lang="pl-PL" sz="2000" dirty="0">
                <a:hlinkClick r:id="rId4"/>
              </a:rPr>
              <a:t>https://cocl.us/Geospatial_data</a:t>
            </a:r>
            <a:endParaRPr lang="pl-PL" sz="2000" dirty="0"/>
          </a:p>
          <a:p>
            <a:r>
              <a:rPr lang="pl-PL" sz="2000" dirty="0"/>
              <a:t>Data </a:t>
            </a:r>
            <a:r>
              <a:rPr lang="pl-PL" sz="2000" dirty="0" err="1"/>
              <a:t>about</a:t>
            </a:r>
            <a:r>
              <a:rPr lang="pl-PL" sz="2000" dirty="0"/>
              <a:t> popular </a:t>
            </a:r>
            <a:r>
              <a:rPr lang="pl-PL" sz="2000" dirty="0" err="1"/>
              <a:t>venues</a:t>
            </a:r>
            <a:r>
              <a:rPr lang="pl-PL" sz="2000" dirty="0"/>
              <a:t> for </a:t>
            </a:r>
            <a:r>
              <a:rPr lang="pl-PL" sz="2000" dirty="0" err="1"/>
              <a:t>each</a:t>
            </a:r>
            <a:r>
              <a:rPr lang="pl-PL" sz="2000" dirty="0"/>
              <a:t> </a:t>
            </a:r>
            <a:r>
              <a:rPr lang="pl-PL" sz="2000" dirty="0" err="1"/>
              <a:t>neighborhood</a:t>
            </a:r>
            <a:r>
              <a:rPr lang="pl-PL" sz="2000" dirty="0"/>
              <a:t> - </a:t>
            </a:r>
            <a:r>
              <a:rPr lang="pl-PL" sz="2000" dirty="0" err="1"/>
              <a:t>Foursquare</a:t>
            </a:r>
            <a:r>
              <a:rPr lang="pl-PL" sz="2000" dirty="0"/>
              <a:t> API (</a:t>
            </a:r>
            <a:r>
              <a:rPr lang="pl-PL" sz="2000" dirty="0">
                <a:hlinkClick r:id="rId5"/>
              </a:rPr>
              <a:t>https://foursquare.com</a:t>
            </a:r>
            <a:r>
              <a:rPr lang="pl-PL" sz="2000" dirty="0"/>
              <a:t>)</a:t>
            </a:r>
          </a:p>
          <a:p>
            <a:endParaRPr lang="pl-PL" sz="2000" dirty="0"/>
          </a:p>
        </p:txBody>
      </p:sp>
    </p:spTree>
    <p:extLst>
      <p:ext uri="{BB962C8B-B14F-4D97-AF65-F5344CB8AC3E}">
        <p14:creationId xmlns:p14="http://schemas.microsoft.com/office/powerpoint/2010/main" val="195690729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6E783AD-B398-C141-8D70-2A441EA03BF4}"/>
              </a:ext>
            </a:extLst>
          </p:cNvPr>
          <p:cNvSpPr>
            <a:spLocks noGrp="1"/>
          </p:cNvSpPr>
          <p:nvPr>
            <p:ph type="title"/>
          </p:nvPr>
        </p:nvSpPr>
        <p:spPr>
          <a:xfrm>
            <a:off x="655320" y="365125"/>
            <a:ext cx="9013052" cy="1623312"/>
          </a:xfrm>
        </p:spPr>
        <p:txBody>
          <a:bodyPr anchor="b">
            <a:normAutofit/>
          </a:bodyPr>
          <a:lstStyle/>
          <a:p>
            <a:r>
              <a:rPr lang="pl-PL" sz="4000" b="1"/>
              <a:t>Metodology</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0220DE-336E-D84E-8C6C-D19B2281E374}"/>
              </a:ext>
            </a:extLst>
          </p:cNvPr>
          <p:cNvSpPr>
            <a:spLocks noGrp="1"/>
          </p:cNvSpPr>
          <p:nvPr>
            <p:ph idx="1"/>
          </p:nvPr>
        </p:nvSpPr>
        <p:spPr>
          <a:xfrm>
            <a:off x="655320" y="2644518"/>
            <a:ext cx="9013052" cy="3327251"/>
          </a:xfrm>
        </p:spPr>
        <p:txBody>
          <a:bodyPr>
            <a:normAutofit/>
          </a:bodyPr>
          <a:lstStyle/>
          <a:p>
            <a:r>
              <a:rPr lang="pl-PL" sz="2000"/>
              <a:t>Use Foursquare API and cities location data to get popular venues for each neighborhood in New York and Toronto</a:t>
            </a:r>
          </a:p>
          <a:p>
            <a:r>
              <a:rPr lang="pl-PL" sz="2000"/>
              <a:t>Segmenting and clustring for all neighborhoods in both cities together, based on </a:t>
            </a:r>
            <a:r>
              <a:rPr lang="pl-PL" sz="2000" b="1"/>
              <a:t>all</a:t>
            </a:r>
            <a:r>
              <a:rPr lang="pl-PL" sz="2000"/>
              <a:t> popular venues in each neighborhood, </a:t>
            </a:r>
            <a:r>
              <a:rPr lang="pl-PL" sz="2000" b="1"/>
              <a:t>only </a:t>
            </a:r>
            <a:r>
              <a:rPr lang="pl-PL" sz="2000" b="1" i="1"/>
              <a:t>food and drink</a:t>
            </a:r>
            <a:r>
              <a:rPr lang="pl-PL" sz="2000" i="1"/>
              <a:t> </a:t>
            </a:r>
            <a:r>
              <a:rPr lang="pl-PL" sz="2000"/>
              <a:t>related, </a:t>
            </a:r>
            <a:r>
              <a:rPr lang="pl-PL" sz="2000" b="1"/>
              <a:t>not </a:t>
            </a:r>
            <a:r>
              <a:rPr lang="pl-PL" sz="2000" b="1" i="1"/>
              <a:t>food and drink </a:t>
            </a:r>
            <a:r>
              <a:rPr lang="pl-PL" sz="2000"/>
              <a:t>related</a:t>
            </a:r>
          </a:p>
          <a:p>
            <a:r>
              <a:rPr lang="pl-PL" sz="2000"/>
              <a:t>use K-means clustering algorithm. Similar neighborhoods of New York and Toronto, should be labeled in the same cluster</a:t>
            </a:r>
          </a:p>
        </p:txBody>
      </p:sp>
    </p:spTree>
    <p:extLst>
      <p:ext uri="{BB962C8B-B14F-4D97-AF65-F5344CB8AC3E}">
        <p14:creationId xmlns:p14="http://schemas.microsoft.com/office/powerpoint/2010/main" val="118641154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79274C-D6D2-A64B-91A9-4D8E82A71A7B}"/>
              </a:ext>
            </a:extLst>
          </p:cNvPr>
          <p:cNvSpPr>
            <a:spLocks noGrp="1"/>
          </p:cNvSpPr>
          <p:nvPr>
            <p:ph type="title"/>
          </p:nvPr>
        </p:nvSpPr>
        <p:spPr>
          <a:xfrm>
            <a:off x="546351" y="433546"/>
            <a:ext cx="11139854" cy="1088746"/>
          </a:xfrm>
        </p:spPr>
        <p:txBody>
          <a:bodyPr vert="horz" lIns="91440" tIns="45720" rIns="91440" bIns="45720" rtlCol="0" anchor="b">
            <a:normAutofit/>
          </a:bodyPr>
          <a:lstStyle/>
          <a:p>
            <a:pPr algn="ctr"/>
            <a:r>
              <a:rPr lang="en-US" sz="3600" b="1">
                <a:solidFill>
                  <a:srgbClr val="FFFFFF"/>
                </a:solidFill>
              </a:rPr>
              <a:t>Results – clusters based on all popular venues</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3D9CBD5-1972-8444-880A-FF64F170AC85}"/>
              </a:ext>
            </a:extLst>
          </p:cNvPr>
          <p:cNvPicPr>
            <a:picLocks noChangeAspect="1"/>
          </p:cNvPicPr>
          <p:nvPr/>
        </p:nvPicPr>
        <p:blipFill>
          <a:blip r:embed="rId2"/>
          <a:stretch>
            <a:fillRect/>
          </a:stretch>
        </p:blipFill>
        <p:spPr>
          <a:xfrm>
            <a:off x="331567" y="2795682"/>
            <a:ext cx="5455917" cy="3259909"/>
          </a:xfrm>
          <a:prstGeom prst="rect">
            <a:avLst/>
          </a:prstGeom>
        </p:spPr>
      </p:pic>
      <p:cxnSp>
        <p:nvCxnSpPr>
          <p:cNvPr id="17" name="Straight Connector 16">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DD2B4CEA-DA22-D64E-8FC4-BDDEE143F2E7}"/>
              </a:ext>
            </a:extLst>
          </p:cNvPr>
          <p:cNvPicPr>
            <a:picLocks noGrp="1" noChangeAspect="1"/>
          </p:cNvPicPr>
          <p:nvPr>
            <p:ph idx="1"/>
          </p:nvPr>
        </p:nvPicPr>
        <p:blipFill>
          <a:blip r:embed="rId3"/>
          <a:stretch>
            <a:fillRect/>
          </a:stretch>
        </p:blipFill>
        <p:spPr>
          <a:xfrm>
            <a:off x="6445073" y="2802501"/>
            <a:ext cx="5455917" cy="3246270"/>
          </a:xfrm>
          <a:prstGeom prst="rect">
            <a:avLst/>
          </a:prstGeom>
        </p:spPr>
      </p:pic>
    </p:spTree>
    <p:extLst>
      <p:ext uri="{BB962C8B-B14F-4D97-AF65-F5344CB8AC3E}">
        <p14:creationId xmlns:p14="http://schemas.microsoft.com/office/powerpoint/2010/main" val="2047999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D4DC7A-C10C-0341-A60A-D04F2FC47B2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3600">
                <a:solidFill>
                  <a:srgbClr val="FFFFFF"/>
                </a:solidFill>
              </a:rPr>
              <a:t>Results – clusters based on not food/drink related venues</a:t>
            </a: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D66630DE-9E61-3046-9CC1-8E69DD3C8367}"/>
              </a:ext>
            </a:extLst>
          </p:cNvPr>
          <p:cNvPicPr>
            <a:picLocks noChangeAspect="1"/>
          </p:cNvPicPr>
          <p:nvPr/>
        </p:nvPicPr>
        <p:blipFill>
          <a:blip r:embed="rId2"/>
          <a:stretch>
            <a:fillRect/>
          </a:stretch>
        </p:blipFill>
        <p:spPr>
          <a:xfrm>
            <a:off x="331567" y="2788862"/>
            <a:ext cx="5455917" cy="3273548"/>
          </a:xfrm>
          <a:prstGeom prst="rect">
            <a:avLst/>
          </a:prstGeom>
        </p:spPr>
      </p:pic>
      <p:cxnSp>
        <p:nvCxnSpPr>
          <p:cNvPr id="16"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0E8BADC9-77EB-A34A-BB02-97F5C516AE74}"/>
              </a:ext>
            </a:extLst>
          </p:cNvPr>
          <p:cNvPicPr>
            <a:picLocks noGrp="1" noChangeAspect="1"/>
          </p:cNvPicPr>
          <p:nvPr>
            <p:ph idx="1"/>
          </p:nvPr>
        </p:nvPicPr>
        <p:blipFill>
          <a:blip r:embed="rId3"/>
          <a:stretch>
            <a:fillRect/>
          </a:stretch>
        </p:blipFill>
        <p:spPr>
          <a:xfrm>
            <a:off x="6445073" y="2816141"/>
            <a:ext cx="5455917" cy="3218990"/>
          </a:xfrm>
          <a:prstGeom prst="rect">
            <a:avLst/>
          </a:prstGeom>
        </p:spPr>
      </p:pic>
    </p:spTree>
    <p:extLst>
      <p:ext uri="{BB962C8B-B14F-4D97-AF65-F5344CB8AC3E}">
        <p14:creationId xmlns:p14="http://schemas.microsoft.com/office/powerpoint/2010/main" val="2624611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966ECD-48B6-3541-AE80-08E3632A6469}"/>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3400" dirty="0">
                <a:solidFill>
                  <a:srgbClr val="FFFFFF"/>
                </a:solidFill>
              </a:rPr>
              <a:t>Results – clusters based on only food/drink related venues</a:t>
            </a: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2F41C393-D606-9B45-8C3F-656526CB7489}"/>
              </a:ext>
            </a:extLst>
          </p:cNvPr>
          <p:cNvPicPr>
            <a:picLocks noChangeAspect="1"/>
          </p:cNvPicPr>
          <p:nvPr/>
        </p:nvPicPr>
        <p:blipFill>
          <a:blip r:embed="rId2"/>
          <a:stretch>
            <a:fillRect/>
          </a:stretch>
        </p:blipFill>
        <p:spPr>
          <a:xfrm>
            <a:off x="331567" y="2788862"/>
            <a:ext cx="5455917" cy="3273548"/>
          </a:xfrm>
          <a:prstGeom prst="rect">
            <a:avLst/>
          </a:prstGeom>
        </p:spPr>
      </p:pic>
      <p:cxnSp>
        <p:nvCxnSpPr>
          <p:cNvPr id="16"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7F205A50-74E4-C247-9324-80D6B5F29869}"/>
              </a:ext>
            </a:extLst>
          </p:cNvPr>
          <p:cNvPicPr>
            <a:picLocks noGrp="1" noChangeAspect="1"/>
          </p:cNvPicPr>
          <p:nvPr>
            <p:ph idx="1"/>
          </p:nvPr>
        </p:nvPicPr>
        <p:blipFill>
          <a:blip r:embed="rId3"/>
          <a:stretch>
            <a:fillRect/>
          </a:stretch>
        </p:blipFill>
        <p:spPr>
          <a:xfrm>
            <a:off x="6445073" y="2802501"/>
            <a:ext cx="5455917" cy="3246270"/>
          </a:xfrm>
          <a:prstGeom prst="rect">
            <a:avLst/>
          </a:prstGeom>
        </p:spPr>
      </p:pic>
      <p:sp>
        <p:nvSpPr>
          <p:cNvPr id="8" name="TextBox 7">
            <a:extLst>
              <a:ext uri="{FF2B5EF4-FFF2-40B4-BE49-F238E27FC236}">
                <a16:creationId xmlns:a16="http://schemas.microsoft.com/office/drawing/2014/main" id="{9B875814-2455-DD41-B98F-FE64E251E5FA}"/>
              </a:ext>
            </a:extLst>
          </p:cNvPr>
          <p:cNvSpPr txBox="1"/>
          <p:nvPr/>
        </p:nvSpPr>
        <p:spPr>
          <a:xfrm>
            <a:off x="1881352" y="2480441"/>
            <a:ext cx="184731" cy="369332"/>
          </a:xfrm>
          <a:prstGeom prst="rect">
            <a:avLst/>
          </a:prstGeom>
          <a:noFill/>
        </p:spPr>
        <p:txBody>
          <a:bodyPr wrap="none" rtlCol="0">
            <a:spAutoFit/>
          </a:bodyPr>
          <a:lstStyle/>
          <a:p>
            <a:endParaRPr lang="pl-PL" dirty="0"/>
          </a:p>
        </p:txBody>
      </p:sp>
    </p:spTree>
    <p:extLst>
      <p:ext uri="{BB962C8B-B14F-4D97-AF65-F5344CB8AC3E}">
        <p14:creationId xmlns:p14="http://schemas.microsoft.com/office/powerpoint/2010/main" val="13056274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F58126B-E911-924B-9ECD-F4BBB404C463}"/>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3000" kern="1200">
                <a:solidFill>
                  <a:srgbClr val="FFFFFF"/>
                </a:solidFill>
                <a:latin typeface="+mj-lt"/>
                <a:ea typeface="+mj-ea"/>
                <a:cs typeface="+mj-cs"/>
              </a:rPr>
              <a:t>Results – possible locations for company ABC based on all popular venues</a:t>
            </a:r>
          </a:p>
        </p:txBody>
      </p:sp>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12" name="Content Placeholder 11">
            <a:extLst>
              <a:ext uri="{FF2B5EF4-FFF2-40B4-BE49-F238E27FC236}">
                <a16:creationId xmlns:a16="http://schemas.microsoft.com/office/drawing/2014/main" id="{234CDFBA-9E44-0A4A-B0F6-DCA7A74FB1FF}"/>
              </a:ext>
            </a:extLst>
          </p:cNvPr>
          <p:cNvGraphicFramePr>
            <a:graphicFrameLocks noGrp="1"/>
          </p:cNvGraphicFramePr>
          <p:nvPr>
            <p:ph idx="1"/>
            <p:extLst>
              <p:ext uri="{D42A27DB-BD31-4B8C-83A1-F6EECF244321}">
                <p14:modId xmlns:p14="http://schemas.microsoft.com/office/powerpoint/2010/main" val="3041223987"/>
              </p:ext>
            </p:extLst>
          </p:nvPr>
        </p:nvGraphicFramePr>
        <p:xfrm>
          <a:off x="320040" y="2950304"/>
          <a:ext cx="11496829" cy="3116852"/>
        </p:xfrm>
        <a:graphic>
          <a:graphicData uri="http://schemas.openxmlformats.org/drawingml/2006/table">
            <a:tbl>
              <a:tblPr firstRow="1" bandRow="1"/>
              <a:tblGrid>
                <a:gridCol w="652578">
                  <a:extLst>
                    <a:ext uri="{9D8B030D-6E8A-4147-A177-3AD203B41FA5}">
                      <a16:colId xmlns:a16="http://schemas.microsoft.com/office/drawing/2014/main" val="542057829"/>
                    </a:ext>
                  </a:extLst>
                </a:gridCol>
                <a:gridCol w="1031743">
                  <a:extLst>
                    <a:ext uri="{9D8B030D-6E8A-4147-A177-3AD203B41FA5}">
                      <a16:colId xmlns:a16="http://schemas.microsoft.com/office/drawing/2014/main" val="1657117373"/>
                    </a:ext>
                  </a:extLst>
                </a:gridCol>
                <a:gridCol w="1003588">
                  <a:extLst>
                    <a:ext uri="{9D8B030D-6E8A-4147-A177-3AD203B41FA5}">
                      <a16:colId xmlns:a16="http://schemas.microsoft.com/office/drawing/2014/main" val="3419481473"/>
                    </a:ext>
                  </a:extLst>
                </a:gridCol>
                <a:gridCol w="949153">
                  <a:extLst>
                    <a:ext uri="{9D8B030D-6E8A-4147-A177-3AD203B41FA5}">
                      <a16:colId xmlns:a16="http://schemas.microsoft.com/office/drawing/2014/main" val="2196026334"/>
                    </a:ext>
                  </a:extLst>
                </a:gridCol>
                <a:gridCol w="892841">
                  <a:extLst>
                    <a:ext uri="{9D8B030D-6E8A-4147-A177-3AD203B41FA5}">
                      <a16:colId xmlns:a16="http://schemas.microsoft.com/office/drawing/2014/main" val="3941068802"/>
                    </a:ext>
                  </a:extLst>
                </a:gridCol>
                <a:gridCol w="949153">
                  <a:extLst>
                    <a:ext uri="{9D8B030D-6E8A-4147-A177-3AD203B41FA5}">
                      <a16:colId xmlns:a16="http://schemas.microsoft.com/office/drawing/2014/main" val="3372480353"/>
                    </a:ext>
                  </a:extLst>
                </a:gridCol>
                <a:gridCol w="949153">
                  <a:extLst>
                    <a:ext uri="{9D8B030D-6E8A-4147-A177-3AD203B41FA5}">
                      <a16:colId xmlns:a16="http://schemas.microsoft.com/office/drawing/2014/main" val="708410823"/>
                    </a:ext>
                  </a:extLst>
                </a:gridCol>
                <a:gridCol w="1059900">
                  <a:extLst>
                    <a:ext uri="{9D8B030D-6E8A-4147-A177-3AD203B41FA5}">
                      <a16:colId xmlns:a16="http://schemas.microsoft.com/office/drawing/2014/main" val="3046997701"/>
                    </a:ext>
                  </a:extLst>
                </a:gridCol>
                <a:gridCol w="868440">
                  <a:extLst>
                    <a:ext uri="{9D8B030D-6E8A-4147-A177-3AD203B41FA5}">
                      <a16:colId xmlns:a16="http://schemas.microsoft.com/office/drawing/2014/main" val="2950019107"/>
                    </a:ext>
                  </a:extLst>
                </a:gridCol>
                <a:gridCol w="982940">
                  <a:extLst>
                    <a:ext uri="{9D8B030D-6E8A-4147-A177-3AD203B41FA5}">
                      <a16:colId xmlns:a16="http://schemas.microsoft.com/office/drawing/2014/main" val="3473966273"/>
                    </a:ext>
                  </a:extLst>
                </a:gridCol>
                <a:gridCol w="877825">
                  <a:extLst>
                    <a:ext uri="{9D8B030D-6E8A-4147-A177-3AD203B41FA5}">
                      <a16:colId xmlns:a16="http://schemas.microsoft.com/office/drawing/2014/main" val="3479354315"/>
                    </a:ext>
                  </a:extLst>
                </a:gridCol>
                <a:gridCol w="1279515">
                  <a:extLst>
                    <a:ext uri="{9D8B030D-6E8A-4147-A177-3AD203B41FA5}">
                      <a16:colId xmlns:a16="http://schemas.microsoft.com/office/drawing/2014/main" val="157655526"/>
                    </a:ext>
                  </a:extLst>
                </a:gridCol>
              </a:tblGrid>
              <a:tr h="599720">
                <a:tc>
                  <a:txBody>
                    <a:bodyPr/>
                    <a:lstStyle/>
                    <a:p>
                      <a:pPr algn="r" fontAlgn="ctr"/>
                      <a:r>
                        <a:rPr lang="pl-PL" sz="1200" b="1">
                          <a:effectLst/>
                        </a:rPr>
                        <a:t>City</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err="1">
                          <a:effectLst/>
                        </a:rPr>
                        <a:t>Neighborhood</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1st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2nd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3rd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4th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5th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6th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7th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8th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9th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200" b="1">
                          <a:effectLst/>
                        </a:rPr>
                        <a:t>10th Most </a:t>
                      </a:r>
                      <a:r>
                        <a:rPr lang="pl-PL" sz="1200" b="1" err="1">
                          <a:effectLst/>
                        </a:rPr>
                        <a:t>Common</a:t>
                      </a:r>
                      <a:r>
                        <a:rPr lang="pl-PL" sz="1200" b="1">
                          <a:effectLst/>
                        </a:rPr>
                        <a:t> </a:t>
                      </a:r>
                      <a:r>
                        <a:rPr lang="pl-PL" sz="1200" b="1" err="1">
                          <a:effectLst/>
                        </a:rPr>
                        <a:t>Venue</a:t>
                      </a:r>
                      <a:endParaRPr lang="pl-PL" sz="1200" b="1">
                        <a:effectLst/>
                      </a:endParaRPr>
                    </a:p>
                  </a:txBody>
                  <a:tcPr marL="7940" marR="7940" marT="7940" marB="7940" anchor="ctr">
                    <a:lnL w="9525" cap="flat" cmpd="sng" algn="ctr">
                      <a:solidFill>
                        <a:srgbClr val="000000"/>
                      </a:solidFill>
                      <a:prstDash val="solid"/>
                      <a:round/>
                      <a:headEnd type="none" w="med" len="med"/>
                      <a:tailEnd type="none" w="med" len="med"/>
                    </a:lnL>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5374931"/>
                  </a:ext>
                </a:extLst>
              </a:tr>
              <a:tr h="419522">
                <a:tc>
                  <a:txBody>
                    <a:bodyPr/>
                    <a:lstStyle/>
                    <a:p>
                      <a:pPr algn="l" fontAlgn="ctr"/>
                      <a:r>
                        <a:rPr lang="pl-PL" sz="1200" b="1" dirty="0">
                          <a:effectLst/>
                        </a:rPr>
                        <a:t>New York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b="1" dirty="0" err="1">
                          <a:effectLst/>
                        </a:rPr>
                        <a:t>Somerville</a:t>
                      </a:r>
                      <a:endParaRPr lang="pl-PL" sz="1200" b="1" dirty="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Electronics Store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English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err="1">
                          <a:effectLst/>
                        </a:rPr>
                        <a:t>Ethiopian</a:t>
                      </a:r>
                      <a:r>
                        <a:rPr lang="pl-PL" sz="1200">
                          <a:effectLst/>
                        </a:rPr>
                        <a:t> </a:t>
                      </a:r>
                      <a:r>
                        <a:rPr lang="pl-PL" sz="1200" err="1">
                          <a:effectLst/>
                        </a:rPr>
                        <a:t>Restaurant</a:t>
                      </a:r>
                      <a:endParaRPr lang="pl-PL" sz="120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Exhibit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Eye Doctor</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err="1">
                          <a:effectLst/>
                        </a:rPr>
                        <a:t>Factory</a:t>
                      </a:r>
                      <a:endParaRPr lang="pl-PL" sz="120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48464904"/>
                  </a:ext>
                </a:extLst>
              </a:tr>
              <a:tr h="419522">
                <a:tc>
                  <a:txBody>
                    <a:bodyPr/>
                    <a:lstStyle/>
                    <a:p>
                      <a:pPr algn="l" fontAlgn="ctr"/>
                      <a:r>
                        <a:rPr lang="pl-PL" sz="1200">
                          <a:effectLst/>
                        </a:rPr>
                        <a:t>Toronto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Parkwoods</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Fast Food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Food &amp; Drink Shop</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English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Ethiopian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Exhibit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err="1">
                          <a:effectLst/>
                        </a:rPr>
                        <a:t>Eye</a:t>
                      </a:r>
                      <a:r>
                        <a:rPr lang="pl-PL" sz="1200">
                          <a:effectLst/>
                        </a:rPr>
                        <a:t> </a:t>
                      </a:r>
                      <a:r>
                        <a:rPr lang="pl-PL" sz="1200" err="1">
                          <a:effectLst/>
                        </a:rPr>
                        <a:t>Doctor</a:t>
                      </a:r>
                      <a:endParaRPr lang="pl-PL" sz="120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1474893"/>
                  </a:ext>
                </a:extLst>
              </a:tr>
              <a:tr h="419522">
                <a:tc>
                  <a:txBody>
                    <a:bodyPr/>
                    <a:lstStyle/>
                    <a:p>
                      <a:pPr algn="l" fontAlgn="ctr"/>
                      <a:r>
                        <a:rPr lang="pl-PL" sz="1200">
                          <a:effectLst/>
                        </a:rPr>
                        <a:t>Toronto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Lawrence 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Swim School</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Bus Line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Field</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Ethiopian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Exhibit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err="1">
                          <a:effectLst/>
                        </a:rPr>
                        <a:t>Eye</a:t>
                      </a:r>
                      <a:r>
                        <a:rPr lang="pl-PL" sz="1200">
                          <a:effectLst/>
                        </a:rPr>
                        <a:t> </a:t>
                      </a:r>
                      <a:r>
                        <a:rPr lang="pl-PL" sz="1200" err="1">
                          <a:effectLst/>
                        </a:rPr>
                        <a:t>Doctor</a:t>
                      </a:r>
                      <a:endParaRPr lang="pl-PL" sz="120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14297108"/>
                  </a:ext>
                </a:extLst>
              </a:tr>
              <a:tr h="419522">
                <a:tc>
                  <a:txBody>
                    <a:bodyPr/>
                    <a:lstStyle/>
                    <a:p>
                      <a:pPr algn="l" fontAlgn="ctr"/>
                      <a:r>
                        <a:rPr lang="pl-PL" sz="1200">
                          <a:effectLst/>
                        </a:rPr>
                        <a:t>Toronto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Rosedale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Trail</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Playground</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Egyptian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Empanada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English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Ethiopian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89077833"/>
                  </a:ext>
                </a:extLst>
              </a:tr>
              <a:tr h="419522">
                <a:tc>
                  <a:txBody>
                    <a:bodyPr/>
                    <a:lstStyle/>
                    <a:p>
                      <a:pPr algn="l" fontAlgn="ctr"/>
                      <a:r>
                        <a:rPr lang="pl-PL" sz="1200">
                          <a:effectLst/>
                        </a:rPr>
                        <a:t>Toronto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Glencairn</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Japanese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Pub</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Pizza Place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Fast Food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English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Ethiopian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27939323"/>
                  </a:ext>
                </a:extLst>
              </a:tr>
              <a:tr h="419522">
                <a:tc>
                  <a:txBody>
                    <a:bodyPr/>
                    <a:lstStyle/>
                    <a:p>
                      <a:pPr algn="l" fontAlgn="ctr"/>
                      <a:r>
                        <a:rPr lang="pl-PL" sz="1200">
                          <a:effectLst/>
                        </a:rPr>
                        <a:t>Toronto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dirty="0">
                          <a:effectLst/>
                        </a:rPr>
                        <a:t>Weston</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Park</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Yoga Studio</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Electronics Store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English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Ethiopian Restaurant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Service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Event Space</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Exhibit</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a:effectLst/>
                        </a:rPr>
                        <a:t>Eye Doctor</a:t>
                      </a: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200" dirty="0" err="1">
                          <a:effectLst/>
                        </a:rPr>
                        <a:t>Factory</a:t>
                      </a:r>
                      <a:endParaRPr lang="pl-PL" sz="1200" dirty="0">
                        <a:effectLst/>
                      </a:endParaRPr>
                    </a:p>
                  </a:txBody>
                  <a:tcPr marL="7940" marR="7940" marT="7940" marB="79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13669769"/>
                  </a:ext>
                </a:extLst>
              </a:tr>
            </a:tbl>
          </a:graphicData>
        </a:graphic>
      </p:graphicFrame>
    </p:spTree>
    <p:extLst>
      <p:ext uri="{BB962C8B-B14F-4D97-AF65-F5344CB8AC3E}">
        <p14:creationId xmlns:p14="http://schemas.microsoft.com/office/powerpoint/2010/main" val="825179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5DC6B9-D1A7-2E42-BE09-983A38243EFB}"/>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3000" kern="1200" dirty="0">
                <a:solidFill>
                  <a:srgbClr val="FFFFFF"/>
                </a:solidFill>
                <a:latin typeface="+mj-lt"/>
                <a:ea typeface="+mj-ea"/>
                <a:cs typeface="+mj-cs"/>
              </a:rPr>
              <a:t>Results – possible locations for company ABC based on popular venues not related with food or drink</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C1F60C81-C576-C545-A711-6497DF930C80}"/>
              </a:ext>
            </a:extLst>
          </p:cNvPr>
          <p:cNvGraphicFramePr>
            <a:graphicFrameLocks noGrp="1"/>
          </p:cNvGraphicFramePr>
          <p:nvPr>
            <p:ph idx="1"/>
            <p:extLst>
              <p:ext uri="{D42A27DB-BD31-4B8C-83A1-F6EECF244321}">
                <p14:modId xmlns:p14="http://schemas.microsoft.com/office/powerpoint/2010/main" val="2343263417"/>
              </p:ext>
            </p:extLst>
          </p:nvPr>
        </p:nvGraphicFramePr>
        <p:xfrm>
          <a:off x="320040" y="3117604"/>
          <a:ext cx="11496825" cy="2782256"/>
        </p:xfrm>
        <a:graphic>
          <a:graphicData uri="http://schemas.openxmlformats.org/drawingml/2006/table">
            <a:tbl>
              <a:tblPr firstRow="1" bandRow="1"/>
              <a:tblGrid>
                <a:gridCol w="776672">
                  <a:extLst>
                    <a:ext uri="{9D8B030D-6E8A-4147-A177-3AD203B41FA5}">
                      <a16:colId xmlns:a16="http://schemas.microsoft.com/office/drawing/2014/main" val="233122519"/>
                    </a:ext>
                  </a:extLst>
                </a:gridCol>
                <a:gridCol w="1220599">
                  <a:extLst>
                    <a:ext uri="{9D8B030D-6E8A-4147-A177-3AD203B41FA5}">
                      <a16:colId xmlns:a16="http://schemas.microsoft.com/office/drawing/2014/main" val="3001861606"/>
                    </a:ext>
                  </a:extLst>
                </a:gridCol>
                <a:gridCol w="932945">
                  <a:extLst>
                    <a:ext uri="{9D8B030D-6E8A-4147-A177-3AD203B41FA5}">
                      <a16:colId xmlns:a16="http://schemas.microsoft.com/office/drawing/2014/main" val="2152417787"/>
                    </a:ext>
                  </a:extLst>
                </a:gridCol>
                <a:gridCol w="944009">
                  <a:extLst>
                    <a:ext uri="{9D8B030D-6E8A-4147-A177-3AD203B41FA5}">
                      <a16:colId xmlns:a16="http://schemas.microsoft.com/office/drawing/2014/main" val="356425738"/>
                    </a:ext>
                  </a:extLst>
                </a:gridCol>
                <a:gridCol w="932945">
                  <a:extLst>
                    <a:ext uri="{9D8B030D-6E8A-4147-A177-3AD203B41FA5}">
                      <a16:colId xmlns:a16="http://schemas.microsoft.com/office/drawing/2014/main" val="321069124"/>
                    </a:ext>
                  </a:extLst>
                </a:gridCol>
                <a:gridCol w="1031135">
                  <a:extLst>
                    <a:ext uri="{9D8B030D-6E8A-4147-A177-3AD203B41FA5}">
                      <a16:colId xmlns:a16="http://schemas.microsoft.com/office/drawing/2014/main" val="2823741297"/>
                    </a:ext>
                  </a:extLst>
                </a:gridCol>
                <a:gridCol w="932945">
                  <a:extLst>
                    <a:ext uri="{9D8B030D-6E8A-4147-A177-3AD203B41FA5}">
                      <a16:colId xmlns:a16="http://schemas.microsoft.com/office/drawing/2014/main" val="1291987899"/>
                    </a:ext>
                  </a:extLst>
                </a:gridCol>
                <a:gridCol w="932945">
                  <a:extLst>
                    <a:ext uri="{9D8B030D-6E8A-4147-A177-3AD203B41FA5}">
                      <a16:colId xmlns:a16="http://schemas.microsoft.com/office/drawing/2014/main" val="1669114104"/>
                    </a:ext>
                  </a:extLst>
                </a:gridCol>
                <a:gridCol w="932945">
                  <a:extLst>
                    <a:ext uri="{9D8B030D-6E8A-4147-A177-3AD203B41FA5}">
                      <a16:colId xmlns:a16="http://schemas.microsoft.com/office/drawing/2014/main" val="1552906647"/>
                    </a:ext>
                  </a:extLst>
                </a:gridCol>
                <a:gridCol w="932945">
                  <a:extLst>
                    <a:ext uri="{9D8B030D-6E8A-4147-A177-3AD203B41FA5}">
                      <a16:colId xmlns:a16="http://schemas.microsoft.com/office/drawing/2014/main" val="3269806620"/>
                    </a:ext>
                  </a:extLst>
                </a:gridCol>
                <a:gridCol w="932945">
                  <a:extLst>
                    <a:ext uri="{9D8B030D-6E8A-4147-A177-3AD203B41FA5}">
                      <a16:colId xmlns:a16="http://schemas.microsoft.com/office/drawing/2014/main" val="1378958211"/>
                    </a:ext>
                  </a:extLst>
                </a:gridCol>
                <a:gridCol w="993795">
                  <a:extLst>
                    <a:ext uri="{9D8B030D-6E8A-4147-A177-3AD203B41FA5}">
                      <a16:colId xmlns:a16="http://schemas.microsoft.com/office/drawing/2014/main" val="3742170573"/>
                    </a:ext>
                  </a:extLst>
                </a:gridCol>
              </a:tblGrid>
              <a:tr h="726388">
                <a:tc>
                  <a:txBody>
                    <a:bodyPr/>
                    <a:lstStyle/>
                    <a:p>
                      <a:pPr algn="r" fontAlgn="ctr"/>
                      <a:br>
                        <a:rPr lang="pl-PL" sz="1400" b="1">
                          <a:effectLst/>
                        </a:rPr>
                      </a:br>
                      <a:r>
                        <a:rPr lang="pl-PL" sz="1400" b="1">
                          <a:effectLst/>
                        </a:rPr>
                        <a:t>City</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err="1">
                          <a:effectLst/>
                        </a:rPr>
                        <a:t>Neighborhood</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1st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2nd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3rd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4th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5th Most Common Venue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6th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7th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8th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9th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r" fontAlgn="ctr"/>
                      <a:r>
                        <a:rPr lang="pl-PL" sz="1400" b="1">
                          <a:effectLst/>
                        </a:rPr>
                        <a:t>10th Most </a:t>
                      </a:r>
                      <a:r>
                        <a:rPr lang="pl-PL" sz="1400" b="1" err="1">
                          <a:effectLst/>
                        </a:rPr>
                        <a:t>Common</a:t>
                      </a:r>
                      <a:r>
                        <a:rPr lang="pl-PL" sz="1400" b="1">
                          <a:effectLst/>
                        </a:rPr>
                        <a:t> </a:t>
                      </a:r>
                      <a:r>
                        <a:rPr lang="pl-PL" sz="1400" b="1" err="1">
                          <a:effectLst/>
                        </a:rPr>
                        <a:t>Venue</a:t>
                      </a:r>
                      <a:endParaRPr lang="pl-PL" sz="1400" b="1">
                        <a:effectLst/>
                      </a:endParaRPr>
                    </a:p>
                  </a:txBody>
                  <a:tcPr marL="28630" marR="28630" marT="28630" marB="28630" anchor="ctr">
                    <a:lnL w="9525" cap="flat" cmpd="sng" algn="ctr">
                      <a:solidFill>
                        <a:srgbClr val="000000"/>
                      </a:solidFill>
                      <a:prstDash val="solid"/>
                      <a:round/>
                      <a:headEnd type="none" w="med" len="med"/>
                      <a:tailEnd type="none" w="med" len="med"/>
                    </a:lnL>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8875847"/>
                  </a:ext>
                </a:extLst>
              </a:tr>
              <a:tr h="513967">
                <a:tc>
                  <a:txBody>
                    <a:bodyPr/>
                    <a:lstStyle/>
                    <a:p>
                      <a:pPr algn="l" fontAlgn="ctr"/>
                      <a:r>
                        <a:rPr lang="pl-PL" sz="1400" b="1">
                          <a:effectLst/>
                        </a:rPr>
                        <a:t>New York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b="1" dirty="0" err="1">
                          <a:effectLst/>
                        </a:rPr>
                        <a:t>Somerville</a:t>
                      </a:r>
                      <a:endParaRPr lang="pl-PL" sz="1400" b="1" dirty="0">
                        <a:effectLst/>
                      </a:endParaRP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Park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Yoga Studio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Fountain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Electronics Store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Service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Space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Exhibit</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Eye Doctor</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Factory</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Farm</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03039974"/>
                  </a:ext>
                </a:extLst>
              </a:tr>
              <a:tr h="513967">
                <a:tc>
                  <a:txBody>
                    <a:bodyPr/>
                    <a:lstStyle/>
                    <a:p>
                      <a:pPr algn="l" fontAlgn="ctr"/>
                      <a:r>
                        <a:rPr lang="pl-PL" sz="1400">
                          <a:effectLst/>
                        </a:rPr>
                        <a:t>New York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Todt Hill</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Park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Yoga Studio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Fountain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Electronics Store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Service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Space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Exhibit</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Eye Doctor</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Factory</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Farm</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43370181"/>
                  </a:ext>
                </a:extLst>
              </a:tr>
              <a:tr h="513967">
                <a:tc>
                  <a:txBody>
                    <a:bodyPr/>
                    <a:lstStyle/>
                    <a:p>
                      <a:pPr algn="l" fontAlgn="ctr"/>
                      <a:r>
                        <a:rPr lang="pl-PL" sz="1400">
                          <a:effectLst/>
                        </a:rPr>
                        <a:t>Toronto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Glencairn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Park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Yoga Studio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Fountain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Electronics Store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Service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Space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Exhibit</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Eye Doctor</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Factory</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Farm</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54907541"/>
                  </a:ext>
                </a:extLst>
              </a:tr>
              <a:tr h="513967">
                <a:tc>
                  <a:txBody>
                    <a:bodyPr/>
                    <a:lstStyle/>
                    <a:p>
                      <a:pPr algn="l" fontAlgn="ctr"/>
                      <a:r>
                        <a:rPr lang="pl-PL" sz="1400">
                          <a:effectLst/>
                        </a:rPr>
                        <a:t>Toronto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Weston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Park</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Yoga Studio</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Fountain</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Electronics Store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Service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Event Space</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Exhibit</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Eye Doctor</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a:effectLst/>
                        </a:rPr>
                        <a:t>Factory</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pl-PL" sz="1400" dirty="0">
                          <a:effectLst/>
                        </a:rPr>
                        <a:t>Farm</a:t>
                      </a:r>
                    </a:p>
                  </a:txBody>
                  <a:tcPr marL="28630" marR="28630" marT="28630" marB="2863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43000554"/>
                  </a:ext>
                </a:extLst>
              </a:tr>
            </a:tbl>
          </a:graphicData>
        </a:graphic>
      </p:graphicFrame>
    </p:spTree>
    <p:extLst>
      <p:ext uri="{BB962C8B-B14F-4D97-AF65-F5344CB8AC3E}">
        <p14:creationId xmlns:p14="http://schemas.microsoft.com/office/powerpoint/2010/main" val="3150005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890</Words>
  <Application>Microsoft Macintosh PowerPoint</Application>
  <PresentationFormat>Widescreen</PresentationFormat>
  <Paragraphs>175</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The Battle of Neighborhoods Toronto and New York neighborhoods clustering </vt:lpstr>
      <vt:lpstr>Introduction</vt:lpstr>
      <vt:lpstr>Data </vt:lpstr>
      <vt:lpstr>Metodology</vt:lpstr>
      <vt:lpstr>Results – clusters based on all popular venues</vt:lpstr>
      <vt:lpstr>Results – clusters based on not food/drink related venues</vt:lpstr>
      <vt:lpstr>Results – clusters based on only food/drink related venues</vt:lpstr>
      <vt:lpstr>Results – possible locations for company ABC based on all popular venues</vt:lpstr>
      <vt:lpstr>Results – possible locations for company ABC based on popular venues not related with food or drink</vt:lpstr>
      <vt:lpstr>Discussion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 Toronto and New York neighborhoods clustering </dc:title>
  <dc:creator>TOMASZ KANIA</dc:creator>
  <cp:lastModifiedBy>TOMASZ KANIA</cp:lastModifiedBy>
  <cp:revision>3</cp:revision>
  <dcterms:created xsi:type="dcterms:W3CDTF">2019-06-16T18:14:19Z</dcterms:created>
  <dcterms:modified xsi:type="dcterms:W3CDTF">2019-06-16T18:17:49Z</dcterms:modified>
</cp:coreProperties>
</file>